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embeddedFontLst>
    <p:embeddedFont>
      <p:font typeface="Microsoft JhengHei" panose="020B0604030504040204" pitchFamily="34" charset="-120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Roboto Mono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RS2k6c8b0BzHGGzhK3eL/c1yu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21"/>
  </p:normalViewPr>
  <p:slideViewPr>
    <p:cSldViewPr snapToGrid="0">
      <p:cViewPr varScale="1">
        <p:scale>
          <a:sx n="115" d="100"/>
          <a:sy n="115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Gym</a:t>
            </a:r>
            <a:r>
              <a:rPr lang="zh-TW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是 OpenAI 所開源的 Reinforcement Learning 工具包。無論是想感受 Reinforcement Learning 是怎麼一回事，或是想嘗試進階 Deep Q-Learning 的開發者，都可以快速方便的調用 </a:t>
            </a:r>
            <a:r>
              <a:rPr lang="zh-TW"/>
              <a:t>gym</a:t>
            </a:r>
            <a:r>
              <a:rPr lang="zh-TW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所提供的許多現成環境，專注於演算法的設計與實現。</a:t>
            </a:r>
            <a:endParaRPr/>
          </a:p>
        </p:txBody>
      </p:sp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b9491b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b9491b07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1b9491b07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9491b070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1b9491b0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9491b070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31b9491b07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9491b07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1b9491b07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eced432c8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1eced432c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" name="Google Shape;23;p1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100584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ctrTitle"/>
          </p:nvPr>
        </p:nvSpPr>
        <p:spPr>
          <a:xfrm>
            <a:off x="1015360" y="1988841"/>
            <a:ext cx="10363200" cy="281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rial"/>
              <a:buNone/>
              <a:defRPr sz="8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" name="Google Shape;36;p19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37" name="Google Shape;37;p19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9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100584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" name="Google Shape;44;p20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45" name="Google Shape;45;p20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0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 l="5456" t="-856" r="25352" b="8709"/>
          <a:stretch/>
        </p:blipFill>
        <p:spPr>
          <a:xfrm>
            <a:off x="23388" y="314323"/>
            <a:ext cx="12145223" cy="622935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0"/>
          <p:cNvSpPr/>
          <p:nvPr/>
        </p:nvSpPr>
        <p:spPr>
          <a:xfrm>
            <a:off x="806643" y="1232790"/>
            <a:ext cx="10578714" cy="32618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06643" y="1561635"/>
            <a:ext cx="10602101" cy="26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icrosoft JhengHei"/>
              <a:buNone/>
              <a:defRPr sz="72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兩項物件" type="twoObj">
  <p:cSld name="TWO_OBJECTS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  <a:defRPr sz="2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669930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>
                <a:solidFill>
                  <a:srgbClr val="3F3F3F"/>
                </a:solidFill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>
                <a:solidFill>
                  <a:srgbClr val="3F3F3F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BF0">
            <a:alpha val="35686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2017622" y="107136"/>
            <a:ext cx="10174378" cy="10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" name="Google Shape;13;p15" descr="Taipei Te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9349" y="257657"/>
            <a:ext cx="1536171" cy="893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15"/>
          <p:cNvGrpSpPr/>
          <p:nvPr/>
        </p:nvGrpSpPr>
        <p:grpSpPr>
          <a:xfrm>
            <a:off x="0" y="1426715"/>
            <a:ext cx="12188361" cy="221518"/>
            <a:chOff x="0" y="1772816"/>
            <a:chExt cx="9141271" cy="288032"/>
          </a:xfrm>
        </p:grpSpPr>
        <p:sp>
          <p:nvSpPr>
            <p:cNvPr id="15" name="Google Shape;15;p15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7039744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7717874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8421191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eemit.com/cn-stem/@hongtao/q-learning-mountaincar" TargetMode="External"/><Relationship Id="rId3" Type="http://schemas.openxmlformats.org/officeDocument/2006/relationships/hyperlink" Target="https://github.com/roger28200901/NTUT_ML_LAB08" TargetMode="External"/><Relationship Id="rId7" Type="http://schemas.openxmlformats.org/officeDocument/2006/relationships/hyperlink" Target="https://blog.csdn.net/weixin_42454034/article/details/11119438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-blog.com/ai/gym-bi-ji-04-mountaincar/" TargetMode="External"/><Relationship Id="rId5" Type="http://schemas.openxmlformats.org/officeDocument/2006/relationships/hyperlink" Target="https://ithelp.ithome.com.tw/articles/10247712" TargetMode="External"/><Relationship Id="rId4" Type="http://schemas.openxmlformats.org/officeDocument/2006/relationships/hyperlink" Target="https://github.com/nitish-kalan/MountainCar-v0-Deep-Q-Learning-DQN-Kera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title"/>
          </p:nvPr>
        </p:nvSpPr>
        <p:spPr>
          <a:xfrm>
            <a:off x="1194600" y="1744026"/>
            <a:ext cx="103632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AI Lab 8 Report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body" idx="1"/>
          </p:nvPr>
        </p:nvSpPr>
        <p:spPr>
          <a:xfrm>
            <a:off x="775480" y="3931800"/>
            <a:ext cx="43386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zh-TW" b="1">
                <a:solidFill>
                  <a:schemeClr val="dk1"/>
                </a:solidFill>
              </a:rPr>
              <a:t>指導教授 : 曾恕銘</a:t>
            </a:r>
            <a:br>
              <a:rPr lang="zh-TW" b="1">
                <a:solidFill>
                  <a:schemeClr val="dk1"/>
                </a:solidFill>
              </a:rPr>
            </a:br>
            <a:r>
              <a:rPr lang="zh-TW" b="1">
                <a:solidFill>
                  <a:schemeClr val="dk1"/>
                </a:solidFill>
              </a:rPr>
              <a:t>113368545 陳昀鴻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zh-TW" b="1">
                <a:solidFill>
                  <a:schemeClr val="dk1"/>
                </a:solidFill>
              </a:rPr>
              <a:t>113568519 吳孟軒</a:t>
            </a:r>
            <a:endParaRPr/>
          </a:p>
        </p:txBody>
      </p:sp>
      <p:sp>
        <p:nvSpPr>
          <p:cNvPr id="66" name="Google Shape;66;p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  <p:pic>
        <p:nvPicPr>
          <p:cNvPr id="67" name="Google Shape;6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50" y="3097825"/>
            <a:ext cx="5043700" cy="33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5"/>
          <p:cNvGrpSpPr/>
          <p:nvPr/>
        </p:nvGrpSpPr>
        <p:grpSpPr>
          <a:xfrm>
            <a:off x="410033" y="2746840"/>
            <a:ext cx="5132047" cy="2847745"/>
            <a:chOff x="420543" y="2105709"/>
            <a:chExt cx="5132047" cy="2847745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20543" y="2105709"/>
              <a:ext cx="5132047" cy="2403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5"/>
            <p:cNvSpPr txBox="1"/>
            <p:nvPr/>
          </p:nvSpPr>
          <p:spPr>
            <a:xfrm>
              <a:off x="420543" y="4584122"/>
              <a:ext cx="51320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 Info</a:t>
              </a:r>
              <a:endParaRPr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實驗影片</a:t>
            </a:r>
            <a:endParaRPr/>
          </a:p>
        </p:txBody>
      </p:sp>
      <p:pic>
        <p:nvPicPr>
          <p:cNvPr id="2" name="LAB8 video_E08B4656-D8FC-46A7-AD87-58256C1FA054.mp4">
            <a:hlinkClick r:id="" action="ppaction://media"/>
            <a:extLst>
              <a:ext uri="{FF2B5EF4-FFF2-40B4-BE49-F238E27FC236}">
                <a16:creationId xmlns:a16="http://schemas.microsoft.com/office/drawing/2014/main" id="{BD8A2950-666A-2847-9381-D9E7E52A9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90803" y="2255175"/>
            <a:ext cx="5200235" cy="3661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sp>
        <p:nvSpPr>
          <p:cNvPr id="191" name="Google Shape;191;p6"/>
          <p:cNvSpPr txBox="1"/>
          <p:nvPr/>
        </p:nvSpPr>
        <p:spPr>
          <a:xfrm>
            <a:off x="462455" y="1963340"/>
            <a:ext cx="6096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DQN 使用三層神經網絡：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這種三層結構特別適合 Mountain</a:t>
            </a:r>
            <a:r>
              <a:rPr lang="en-US" alt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問題，因為：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需要理解狀態空間中的複雜模式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需要學習長期規劃（爬山需要先往後退）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需要整合位置和速度信息來做出決策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而且實驗結果表明，這種結構確實能帶來：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更快的學習速度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更穩定的訓練過程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更好的最終性能</a:t>
            </a:r>
            <a:endParaRPr dirty="0"/>
          </a:p>
        </p:txBody>
      </p:sp>
      <p:sp>
        <p:nvSpPr>
          <p:cNvPr id="192" name="Google Shape;192;p6"/>
          <p:cNvSpPr txBox="1"/>
          <p:nvPr/>
        </p:nvSpPr>
        <p:spPr>
          <a:xfrm>
            <a:off x="6558455" y="1963340"/>
            <a:ext cx="6096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輸入層：狀態特徵（位置和速度）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隱藏層 1：64 個節點，使用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隱藏層 2：32 個節點，使用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輸出層：每個動作的 Q 值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調整重點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梯度裁剪以提高穩定性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 ReLU 改為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原始 ReLU 版本可能在訓練初期表現不穩定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ELU 版本通常能提供</a:t>
            </a: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更快的收斂速度</a:t>
            </a:r>
            <a:endParaRPr lang="en-US" altLang="zh-TW"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更穩定的學習曲線</a:t>
            </a:r>
            <a:endParaRPr lang="en-US" altLang="zh-TW"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更好的最終性能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模型保存/加載功能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增強的視覺化工具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(plot 優化)</a:t>
            </a: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pic>
        <p:nvPicPr>
          <p:cNvPr id="199" name="Google Shape;199;p7" descr="一張含有 文字, 螢幕擷取畫面, 軟體, 多媒體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225" y="2096374"/>
            <a:ext cx="9780774" cy="328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pic>
        <p:nvPicPr>
          <p:cNvPr id="206" name="Google Shape;206;p8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376" y="1681256"/>
            <a:ext cx="7270376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pic>
        <p:nvPicPr>
          <p:cNvPr id="213" name="Google Shape;213;p9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363" y="1677058"/>
            <a:ext cx="7325273" cy="504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reward_functions.py</a:t>
            </a:r>
            <a:endParaRPr dirty="0"/>
          </a:p>
        </p:txBody>
      </p:sp>
      <p:pic>
        <p:nvPicPr>
          <p:cNvPr id="220" name="Google Shape;220;p10" descr="一張含有 文字, 螢幕擷取畫面, 字型, 功能表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372" y="1872869"/>
            <a:ext cx="3516463" cy="4690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5381297" y="2345015"/>
            <a:ext cx="60960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調整重點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這個優化後的獎勵函數特點：</a:t>
            </a:r>
            <a:endParaRPr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提供更強的位置獎勵（權重為 5.0）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在上坡時給予雙倍速度獎勵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接近頂部時（x ≥ -0.2）提供 1.5 倍獎勵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達到目標時給予較大獎勵（20.0）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懲罰在低位置停滯不前的情況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更大的獎勵範圍（-3 到 20）以提供更強的學習信號</a:t>
            </a:r>
            <a:endParaRPr dirty="0"/>
          </a:p>
        </p:txBody>
      </p:sp>
      <p:sp>
        <p:nvSpPr>
          <p:cNvPr id="222" name="Google Shape;222;p10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reward_functions.py</a:t>
            </a:r>
            <a:endParaRPr dirty="0"/>
          </a:p>
        </p:txBody>
      </p:sp>
      <p:pic>
        <p:nvPicPr>
          <p:cNvPr id="228" name="Google Shape;228;p11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474" y="1674754"/>
            <a:ext cx="4514326" cy="5087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Program: run_MountainCar.py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5" name="Google Shape;235;p12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1491" y="1761848"/>
            <a:ext cx="4930662" cy="49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Loss function</a:t>
            </a:r>
            <a:endParaRPr/>
          </a:p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56724"/>
            <a:ext cx="5336319" cy="266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248" y="2306344"/>
            <a:ext cx="4758559" cy="35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/>
          <p:nvPr/>
        </p:nvSpPr>
        <p:spPr>
          <a:xfrm>
            <a:off x="2511973" y="587526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8581697" y="55059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8540C4-FF07-6419-FDE2-D57AEFB49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A8D8B4D-AD56-4616-382F-F7E6EDEB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and Test Loss function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C7C4F5-0350-AF2B-E49C-2CA71B93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9162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Times New Roman"/>
              <a:buNone/>
            </a:pPr>
            <a:r>
              <a:rPr lang="zh-TW" sz="5000">
                <a:latin typeface="Times New Roman"/>
                <a:ea typeface="Times New Roman"/>
                <a:cs typeface="Times New Roman"/>
                <a:sym typeface="Times New Roman"/>
              </a:rPr>
              <a:t>Open AI gym for Lab 8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92880" y="2059435"/>
            <a:ext cx="525165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Gym is a tool that provides many test environments, so that everyone can have a common environment to test their own RL algorithms, instead of spending time to build their own test environment.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2" descr="Exploring OpenAI Gym: A Platform for Reinforcement Learning Algorithms | by  Velotio Technologies | Velotio Perspectives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59740"/>
            <a:ext cx="5926354" cy="18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6B8C-45BC-AE63-0B82-DE658071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B1F544-8EEC-EF76-C0F7-C133C715D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AB8A9D-C6DA-00BD-AB88-B58D119A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and Test Loss function</a:t>
            </a:r>
            <a:endParaRPr kumimoji="1" lang="zh-TW" altLang="en-US" dirty="0"/>
          </a:p>
        </p:txBody>
      </p:sp>
      <p:sp>
        <p:nvSpPr>
          <p:cNvPr id="7" name="Google Shape;221;p10">
            <a:extLst>
              <a:ext uri="{FF2B5EF4-FFF2-40B4-BE49-F238E27FC236}">
                <a16:creationId xmlns:a16="http://schemas.microsoft.com/office/drawing/2014/main" id="{C115292C-1BF0-2C4F-5495-C37D5228071C}"/>
              </a:ext>
            </a:extLst>
          </p:cNvPr>
          <p:cNvSpPr txBox="1"/>
          <p:nvPr/>
        </p:nvSpPr>
        <p:spPr>
          <a:xfrm>
            <a:off x="842751" y="1859339"/>
            <a:ext cx="1028616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800" b="1" dirty="0">
                <a:solidFill>
                  <a:schemeClr val="dk1"/>
                </a:solidFill>
              </a:rPr>
              <a:t>環境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-US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</a:t>
            </a:r>
            <a:r>
              <a:rPr lang="en-US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Overview: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Name: MacBook Pro Model Identifier: Mac15,3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Number: Z1C80002RTA/A Chip: Apple M3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Cores: 8 (4 performance and 4 efficiency) Memory: 16 GB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Firmware Version: 10151.121.1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Loader Version: 10151.121.1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 Number (system): CJ492309HN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UUID: 3650AB42-B261-5140-93F0-B5A49288DA1E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Provisioning UDID: 00008122-000571C11A40001C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Lock Status: Enabled </a:t>
            </a:r>
          </a:p>
        </p:txBody>
      </p:sp>
    </p:spTree>
    <p:extLst>
      <p:ext uri="{BB962C8B-B14F-4D97-AF65-F5344CB8AC3E}">
        <p14:creationId xmlns:p14="http://schemas.microsoft.com/office/powerpoint/2010/main" val="32430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Ref</a:t>
            </a:r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652347" y="5597242"/>
            <a:ext cx="609971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Github: </a:t>
            </a: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https://github.com/roger28200901/NTUT_ML_LAB08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641195" y="2169133"/>
            <a:ext cx="1006397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https://github.com/nitish-kalan/MountainCar-v0-Deep-Q-Learning-DQN-Keras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https://ithelp.ithome.com.tw/articles/10247712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https://exp-blog.com/ai/gym-bi-ji-04-mountaincar/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https://blog.csdn.net/weixin_42454034/article/details/111194389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https://steemit.com/cn-stem/@hongtao/q-learning-mountaincar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b9491b070_0_1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83" name="Google Shape;83;g31b9491b070_0_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  <p:sp>
        <p:nvSpPr>
          <p:cNvPr id="84" name="Google Shape;84;g31b9491b070_0_18"/>
          <p:cNvSpPr txBox="1"/>
          <p:nvPr/>
        </p:nvSpPr>
        <p:spPr>
          <a:xfrm>
            <a:off x="707149" y="1867122"/>
            <a:ext cx="11154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山地車環境是一個</a:t>
            </a:r>
            <a:r>
              <a:rPr lang="zh-TW" sz="2000" b="1" dirty="0">
                <a:solidFill>
                  <a:schemeClr val="dk1"/>
                </a:solidFill>
              </a:rPr>
              <a:t>確定性的馬可夫決策過程（MDP）</a:t>
            </a:r>
            <a:r>
              <a:rPr lang="zh-TW" sz="2000" dirty="0">
                <a:solidFill>
                  <a:schemeClr val="dk1"/>
                </a:solidFill>
              </a:rPr>
              <a:t>。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dirty="0">
                <a:solidFill>
                  <a:schemeClr val="dk1"/>
                </a:solidFill>
              </a:rPr>
              <a:t>這表示環境的下一個狀態完全由當前狀態和agnet采取的動作決定。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環境由一輛汽車和一個</a:t>
            </a:r>
            <a:r>
              <a:rPr lang="zh-TW" sz="2000" b="1" dirty="0">
                <a:solidFill>
                  <a:schemeClr val="dk1"/>
                </a:solidFill>
              </a:rPr>
              <a:t>正弦曲線形狀的山谷</a:t>
            </a:r>
            <a:r>
              <a:rPr lang="zh-TW" sz="2000" dirty="0">
                <a:solidFill>
                  <a:schemeClr val="dk1"/>
                </a:solidFill>
              </a:rPr>
              <a:t>組成。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汽車會被</a:t>
            </a:r>
            <a:r>
              <a:rPr lang="zh-TW" sz="2000" b="1" dirty="0">
                <a:solidFill>
                  <a:schemeClr val="dk1"/>
                </a:solidFill>
              </a:rPr>
              <a:t>隨機放置</a:t>
            </a:r>
            <a:r>
              <a:rPr lang="zh-TW" sz="2000" dirty="0">
                <a:solidFill>
                  <a:schemeClr val="dk1"/>
                </a:solidFill>
              </a:rPr>
              <a:t>在山谷底部。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代理可以控制汽車</a:t>
            </a:r>
            <a:r>
              <a:rPr lang="zh-TW" sz="2000" b="1" dirty="0">
                <a:solidFill>
                  <a:schemeClr val="dk1"/>
                </a:solidFill>
              </a:rPr>
              <a:t>向左或向右加速</a:t>
            </a:r>
            <a:r>
              <a:rPr lang="zh-TW" sz="2000" dirty="0">
                <a:solidFill>
                  <a:schemeClr val="dk1"/>
                </a:solidFill>
              </a:rPr>
              <a:t>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b="1" dirty="0">
                <a:solidFill>
                  <a:schemeClr val="dk1"/>
                </a:solidFill>
              </a:rPr>
              <a:t>目標</a:t>
            </a:r>
            <a:r>
              <a:rPr lang="zh-TW" sz="2000" dirty="0">
                <a:solidFill>
                  <a:schemeClr val="dk1"/>
                </a:solidFill>
              </a:rPr>
              <a:t>是讓汽車到達右側山丘頂部的目標位置。</a:t>
            </a:r>
            <a:endParaRPr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Gym 中有兩個版本的山地車環境：</a:t>
            </a:r>
            <a:endParaRPr sz="20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 sz="2000" b="1" dirty="0">
                <a:solidFill>
                  <a:srgbClr val="FF0000"/>
                </a:solidFill>
              </a:rPr>
              <a:t>離散動作版本</a:t>
            </a:r>
            <a:r>
              <a:rPr lang="zh-TW" sz="2000" dirty="0">
                <a:solidFill>
                  <a:srgbClr val="FF0000"/>
                </a:solidFill>
              </a:rPr>
              <a:t>: 代理只能選擇有限個離散的加速度值 Discrete(3)。</a:t>
            </a:r>
            <a:endParaRPr sz="2000" dirty="0">
              <a:solidFill>
                <a:srgbClr val="FF0000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 dirty="0">
                <a:solidFill>
                  <a:schemeClr val="dk1"/>
                </a:solidFill>
              </a:rPr>
              <a:t>連續動作版本:</a:t>
            </a:r>
            <a:r>
              <a:rPr lang="zh-TW" sz="2000" dirty="0">
                <a:solidFill>
                  <a:schemeClr val="dk1"/>
                </a:solidFill>
              </a:rPr>
              <a:t> 代理可以選擇任意大小的加速度值 Box(-1.0, 1.0, (1,), float32)。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85" name="Google Shape;85;g31b9491b07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100" y="3073750"/>
            <a:ext cx="3433525" cy="2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5725725" y="1221226"/>
            <a:ext cx="6075900" cy="55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90909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觀察空間(Observation Space)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/>
              <a:t>為一個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shape (2,)</a:t>
            </a:r>
            <a:r>
              <a:rPr lang="zh-TW" sz="2000" dirty="0"/>
              <a:t> 的 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ndarray</a:t>
            </a:r>
            <a:r>
              <a:rPr lang="zh-TW" sz="2000" dirty="0"/>
              <a:t>，包含兩個元素：</a:t>
            </a:r>
            <a:endParaRPr sz="2000" b="1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山地車車在 x 軸上的</a:t>
            </a:r>
            <a:r>
              <a:rPr lang="zh-TW" sz="2000" b="1" dirty="0"/>
              <a:t>位置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山地車的</a:t>
            </a:r>
            <a:r>
              <a:rPr lang="zh-TW" sz="2000" b="1" dirty="0"/>
              <a:t>速度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位置說明</a:t>
            </a:r>
            <a:r>
              <a:rPr lang="zh-TW" altLang="en-US" sz="2000" b="1" dirty="0"/>
              <a:t>：</a:t>
            </a:r>
            <a:r>
              <a:rPr lang="zh-TW" sz="2000" b="1" dirty="0"/>
              <a:t> </a:t>
            </a:r>
            <a:endParaRPr sz="2000" b="1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位置在 [-1.2, 0.6] 的範圍內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最低點處為-0.5左右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左邊的坡頂為-1.2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右邊與之相對應的高度位置為0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小黃旗位置=0.5。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93" name="Google Shape;93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" name="Google Shape;94;p4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4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99;p4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00" name="Google Shape;100;p4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01" name="Google Shape;101;p4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9491b070_0_62"/>
          <p:cNvSpPr txBox="1">
            <a:spLocks noGrp="1"/>
          </p:cNvSpPr>
          <p:nvPr>
            <p:ph type="body" idx="1"/>
          </p:nvPr>
        </p:nvSpPr>
        <p:spPr>
          <a:xfrm>
            <a:off x="5780825" y="1666300"/>
            <a:ext cx="6075900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動作空間</a:t>
            </a:r>
            <a:endParaRPr sz="2000" b="1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這個環境使用</a:t>
            </a:r>
            <a:r>
              <a:rPr lang="zh-TW" sz="2000" b="1" dirty="0"/>
              <a:t>離散動作空間</a:t>
            </a:r>
            <a:r>
              <a:rPr lang="zh-TW" sz="2000" dirty="0"/>
              <a:t>，表示代理只能選擇有限個動作。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動作空間為 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Discrete(3)</a:t>
            </a:r>
            <a:r>
              <a:rPr lang="zh-TW" sz="2000" dirty="0"/>
              <a:t>，代表代理可以選擇三個動作：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0</a:t>
            </a:r>
            <a:r>
              <a:rPr lang="zh-TW" sz="2000" dirty="0"/>
              <a:t>: 向左加速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1</a:t>
            </a:r>
            <a:r>
              <a:rPr lang="zh-TW" sz="2000" dirty="0"/>
              <a:t>: 不加速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2</a:t>
            </a:r>
            <a:r>
              <a:rPr lang="zh-TW" sz="2000" dirty="0"/>
              <a:t>: 向右加速</a:t>
            </a:r>
            <a:endParaRPr sz="20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31b9491b070_0_6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grpSp>
        <p:nvGrpSpPr>
          <p:cNvPr id="110" name="Google Shape;110;g31b9491b070_0_62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111" name="Google Shape;111;g31b9491b070_0_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g31b9491b070_0_62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g31b9491b070_0_62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g31b9491b070_0_62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g31b9491b070_0_62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g31b9491b070_0_62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117;g31b9491b070_0_62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18" name="Google Shape;118;g31b9491b070_0_62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19" name="Google Shape;119;g31b9491b070_0_62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20" name="Google Shape;120;g31b9491b070_0_62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21" name="Google Shape;121;g31b9491b070_0_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9491b070_0_84"/>
          <p:cNvSpPr txBox="1">
            <a:spLocks noGrp="1"/>
          </p:cNvSpPr>
          <p:nvPr>
            <p:ph type="body" idx="1"/>
          </p:nvPr>
        </p:nvSpPr>
        <p:spPr>
          <a:xfrm>
            <a:off x="5780825" y="1666300"/>
            <a:ext cx="6075900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轉移動態</a:t>
            </a:r>
            <a:endParaRPr sz="2000" b="1" dirty="0"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/>
              <a:t>汽車的運動遵循以下</a:t>
            </a:r>
            <a:r>
              <a:rPr lang="zh-TW" sz="2000" b="1" dirty="0"/>
              <a:t>轉移動態</a:t>
            </a:r>
            <a:r>
              <a:rPr lang="zh-TW" sz="2000" dirty="0"/>
              <a:t>公式：</a:t>
            </a:r>
            <a:br>
              <a:rPr lang="zh-TW" sz="2000" dirty="0"/>
            </a:br>
            <a:br>
              <a:rPr lang="zh-TW" sz="2000" dirty="0"/>
            </a:b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force = 0.001</a:t>
            </a:r>
            <a:r>
              <a:rPr lang="zh-TW" sz="2000" dirty="0"/>
              <a:t> 代表汽車引擎的推力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gravity = 0.0025</a:t>
            </a:r>
            <a:r>
              <a:rPr lang="zh-TW" sz="2000" dirty="0"/>
              <a:t> 代表重力加速度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cos(3 * positiont) * gravity</a:t>
            </a:r>
            <a:r>
              <a:rPr lang="zh-TW" sz="2000" dirty="0"/>
              <a:t> 模擬了山坡的坡度對汽車速度的影響。</a:t>
            </a: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31b9491b070_0_8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grpSp>
        <p:nvGrpSpPr>
          <p:cNvPr id="128" name="Google Shape;128;g31b9491b070_0_84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129" name="Google Shape;129;g31b9491b070_0_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0" name="Google Shape;130;g31b9491b070_0_84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g31b9491b070_0_84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g31b9491b070_0_84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g31b9491b070_0_84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g31b9491b070_0_84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g31b9491b070_0_84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36" name="Google Shape;136;g31b9491b070_0_84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37" name="Google Shape;137;g31b9491b070_0_84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38" name="Google Shape;138;g31b9491b070_0_84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39" name="Google Shape;139;g31b9491b070_0_8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  <p:pic>
        <p:nvPicPr>
          <p:cNvPr id="140" name="Google Shape;140;g31b9491b070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5" y="3342049"/>
            <a:ext cx="6291209" cy="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1b9491b070_0_84"/>
          <p:cNvSpPr txBox="1"/>
          <p:nvPr/>
        </p:nvSpPr>
        <p:spPr>
          <a:xfrm>
            <a:off x="208200" y="2199500"/>
            <a:ext cx="2748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0</a:t>
            </a:r>
            <a:r>
              <a:rPr lang="zh-TW" sz="2000">
                <a:solidFill>
                  <a:schemeClr val="dk1"/>
                </a:solidFill>
              </a:rPr>
              <a:t>: 向左加速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1</a:t>
            </a:r>
            <a:r>
              <a:rPr lang="zh-TW" sz="2000">
                <a:solidFill>
                  <a:schemeClr val="dk1"/>
                </a:solidFill>
              </a:rPr>
              <a:t>: 不加速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2</a:t>
            </a:r>
            <a:r>
              <a:rPr lang="zh-TW" sz="2000">
                <a:solidFill>
                  <a:schemeClr val="dk1"/>
                </a:solidFill>
              </a:rPr>
              <a:t>: 向右加速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2" name="Google Shape;142;g31b9491b070_0_84"/>
          <p:cNvSpPr/>
          <p:nvPr/>
        </p:nvSpPr>
        <p:spPr>
          <a:xfrm>
            <a:off x="6993825" y="3344466"/>
            <a:ext cx="7494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1b9491b070_0_84"/>
          <p:cNvSpPr/>
          <p:nvPr/>
        </p:nvSpPr>
        <p:spPr>
          <a:xfrm>
            <a:off x="7881237" y="3351320"/>
            <a:ext cx="15876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1b9491b070_0_84"/>
          <p:cNvSpPr/>
          <p:nvPr/>
        </p:nvSpPr>
        <p:spPr>
          <a:xfrm>
            <a:off x="9606850" y="3355618"/>
            <a:ext cx="22155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b9491b070_0_104"/>
          <p:cNvSpPr txBox="1">
            <a:spLocks noGrp="1"/>
          </p:cNvSpPr>
          <p:nvPr>
            <p:ph type="body" idx="1"/>
          </p:nvPr>
        </p:nvSpPr>
        <p:spPr>
          <a:xfrm>
            <a:off x="591014" y="1104175"/>
            <a:ext cx="11265585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獎勵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每一個時間步，agent 都會收到 -1 的獎勵</a:t>
            </a:r>
            <a:r>
              <a:rPr lang="zh-TW" sz="2000" dirty="0"/>
              <a:t>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代表 agent 在環境中停留的時間越長，它所獲得的累積獎勵就越低。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回合結束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終止 (Termination)</a:t>
            </a:r>
            <a:r>
              <a:rPr lang="zh-TW" sz="2000" dirty="0"/>
              <a:t>: 當汽車的位置大於或等於 0.5 (目標位置) 時，回合結束。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截斷 (Truncation)</a:t>
            </a:r>
            <a:r>
              <a:rPr lang="zh-TW" sz="2000" dirty="0"/>
              <a:t>: 如果回合持續了 200 個時間步，即使汽車尚未到達目標位置，回合也會被截斷。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目標</a:t>
            </a:r>
            <a:endParaRPr sz="2000" b="1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代理的目標是學習一個</a:t>
            </a:r>
            <a:r>
              <a:rPr lang="zh-TW" sz="2000" b="1" dirty="0"/>
              <a:t>策略</a:t>
            </a:r>
            <a:r>
              <a:rPr lang="zh-TW" sz="2000" dirty="0"/>
              <a:t>，讓汽車能夠：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盡快</a:t>
            </a:r>
            <a:r>
              <a:rPr lang="zh-TW" sz="2000" dirty="0"/>
              <a:t>地到達目標位置。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dirty="0"/>
              <a:t>在最短的時間內獲得</a:t>
            </a:r>
            <a:r>
              <a:rPr lang="zh-TW" sz="2000" b="1" dirty="0"/>
              <a:t>最高的累積獎勵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31b9491b070_0_10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51" name="Google Shape;151;g31b9491b070_0_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ced432c8_0_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157" name="Google Shape;157;g31eced432c8_0_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Mountain </a:t>
            </a:r>
            <a:r>
              <a:rPr lang="en-US" altLang="zh-TW" dirty="0"/>
              <a:t>C</a:t>
            </a:r>
            <a:r>
              <a:rPr lang="zh-TW" dirty="0"/>
              <a:t>ar 原始實驗</a:t>
            </a:r>
            <a:endParaRPr dirty="0"/>
          </a:p>
        </p:txBody>
      </p:sp>
      <p:pic>
        <p:nvPicPr>
          <p:cNvPr id="158" name="Google Shape;158;g31eced432c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50" y="2368275"/>
            <a:ext cx="8819494" cy="118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1eced432c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25" y="5153400"/>
            <a:ext cx="5739550" cy="7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1eced432c8_0_3"/>
          <p:cNvSpPr txBox="1"/>
          <p:nvPr/>
        </p:nvSpPr>
        <p:spPr>
          <a:xfrm>
            <a:off x="692250" y="3550450"/>
            <a:ext cx="7838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</a:rPr>
              <a:t>reward 使用原始 : 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b="1" dirty="0">
                <a:solidFill>
                  <a:schemeClr val="dk1"/>
                </a:solidFill>
              </a:rPr>
              <a:t>每一個時間步，agent 都會收到 -1 的獎勵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61" name="Google Shape;161;g31eced432c8_0_3"/>
          <p:cNvSpPr txBox="1"/>
          <p:nvPr/>
        </p:nvSpPr>
        <p:spPr>
          <a:xfrm>
            <a:off x="692250" y="1774875"/>
            <a:ext cx="2108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dk1"/>
                </a:solidFill>
              </a:rPr>
              <a:t>參數設置 : 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62" name="Google Shape;162;g31eced432c8_0_3"/>
          <p:cNvSpPr txBox="1"/>
          <p:nvPr/>
        </p:nvSpPr>
        <p:spPr>
          <a:xfrm>
            <a:off x="692250" y="4497300"/>
            <a:ext cx="2108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dk1"/>
                </a:solidFill>
              </a:rPr>
              <a:t>實踐結果 : 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63" name="Google Shape;163;g31eced432c8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025" y="3206925"/>
            <a:ext cx="4686014" cy="3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Run Lab08</a:t>
            </a: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64" y="1882069"/>
            <a:ext cx="7772400" cy="7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64" y="2636888"/>
            <a:ext cx="7772400" cy="5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 descr="一張含有 螢幕擷取畫面, 行, 設計 的圖片&#10;&#10;自動產生的描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0053" y="1882069"/>
            <a:ext cx="3910285" cy="276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 descr="一張含有 文字, 螢幕擷取畫面, 字型 的圖片&#10;&#10;自動產生的描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864" y="3208271"/>
            <a:ext cx="7772400" cy="161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/>
        </p:nvSpPr>
        <p:spPr>
          <a:xfrm>
            <a:off x="3016470" y="4857391"/>
            <a:ext cx="1721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 Structure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255584" y="5226723"/>
            <a:ext cx="632389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RL_brain.py：DQN 代理實作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run_MountainCar.py：主要訓練腳本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test_MountainCar.py：測試腳本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reward_functions.py：reward function 獨立出來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saved_model/：訓練過後的模型存放在內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logs/：log 資訊</a:t>
            </a:r>
            <a:endParaRPr/>
          </a:p>
        </p:txBody>
      </p:sp>
      <p:sp>
        <p:nvSpPr>
          <p:cNvPr id="175" name="Google Shape;175;p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佈景主題2NTUT">
  <a:themeElements>
    <a:clrScheme name="高階主管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1236</Words>
  <Application>Microsoft Macintosh PowerPoint</Application>
  <PresentationFormat>寬螢幕</PresentationFormat>
  <Paragraphs>178</Paragraphs>
  <Slides>21</Slides>
  <Notes>19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Roboto Mono</vt:lpstr>
      <vt:lpstr>Calibri</vt:lpstr>
      <vt:lpstr>Arial</vt:lpstr>
      <vt:lpstr>Times New Roman</vt:lpstr>
      <vt:lpstr>Microsoft JhengHei</vt:lpstr>
      <vt:lpstr>Century Gothic</vt:lpstr>
      <vt:lpstr>1_佈景主題2NTUT</vt:lpstr>
      <vt:lpstr>AI Lab 8 Report</vt:lpstr>
      <vt:lpstr>Open AI gym for Lab 8 </vt:lpstr>
      <vt:lpstr>Lab 8 Mountain Car 介紹</vt:lpstr>
      <vt:lpstr>Lab 8 Mountain Car 介紹</vt:lpstr>
      <vt:lpstr>Lab 8 Mountain Car 介紹</vt:lpstr>
      <vt:lpstr>Lab 8 Mountain Car 介紹</vt:lpstr>
      <vt:lpstr>Lab 8 Mountain Car 介紹</vt:lpstr>
      <vt:lpstr>Mountain Car 原始實驗</vt:lpstr>
      <vt:lpstr>Run Lab08</vt:lpstr>
      <vt:lpstr>實驗影片</vt:lpstr>
      <vt:lpstr>Program: RL_brain.py</vt:lpstr>
      <vt:lpstr>Program: RL_brain.py</vt:lpstr>
      <vt:lpstr>Program: RL_brain.py</vt:lpstr>
      <vt:lpstr>Program: RL_brain.py</vt:lpstr>
      <vt:lpstr>Program: reward_functions.py</vt:lpstr>
      <vt:lpstr>Program: reward_functions.py</vt:lpstr>
      <vt:lpstr>Program: run_MountainCar.py</vt:lpstr>
      <vt:lpstr>Loss function</vt:lpstr>
      <vt:lpstr>Training and Test Loss function</vt:lpstr>
      <vt:lpstr>Training and Test Loss function</vt:lpstr>
      <vt:lpstr>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Lab 8 Report</dc:title>
  <dc:creator>User_ece</dc:creator>
  <cp:lastModifiedBy>昀鴻 陳</cp:lastModifiedBy>
  <cp:revision>3</cp:revision>
  <dcterms:created xsi:type="dcterms:W3CDTF">2021-07-19T03:16:17Z</dcterms:created>
  <dcterms:modified xsi:type="dcterms:W3CDTF">2024-12-05T05:18:23Z</dcterms:modified>
</cp:coreProperties>
</file>